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93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11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2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913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00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91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074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835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825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03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2618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173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2014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190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509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79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E37ED-86EF-421E-BFE6-362379EEBBD1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20D24C2-D852-4F26-B464-458F865E9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55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Значения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синуса, косинуса, тангенса, котангенса для углов 30º, 45º, 60º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433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82" name="Group 54"/>
          <p:cNvGraphicFramePr>
            <a:graphicFrameLocks noGrp="1"/>
          </p:cNvGraphicFramePr>
          <p:nvPr/>
        </p:nvGraphicFramePr>
        <p:xfrm>
          <a:off x="2063750" y="476250"/>
          <a:ext cx="8064500" cy="5473700"/>
        </p:xfrm>
        <a:graphic>
          <a:graphicData uri="http://schemas.openxmlformats.org/drawingml/2006/table">
            <a:tbl>
              <a:tblPr/>
              <a:tblGrid>
                <a:gridCol w="2016125"/>
                <a:gridCol w="2016125"/>
                <a:gridCol w="2016125"/>
                <a:gridCol w="2016125"/>
              </a:tblGrid>
              <a:tr h="1368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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kumimoji="0" lang="en-US" altLang="ru-RU" sz="4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kumimoji="0" lang="ru-RU" altLang="ru-RU" sz="4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kumimoji="0" lang="en-US" altLang="ru-RU" sz="4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kumimoji="0" lang="ru-RU" altLang="ru-RU" sz="4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r>
                        <a:rPr kumimoji="0" lang="en-US" altLang="ru-RU" sz="4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kumimoji="0" lang="ru-RU" altLang="ru-RU" sz="4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</a:tr>
              <a:tr h="1368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</a:t>
                      </a:r>
                      <a:r>
                        <a:rPr kumimoji="0" lang="en-US" altLang="ru-RU" sz="4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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</a:tr>
              <a:tr h="1368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</a:t>
                      </a:r>
                      <a:r>
                        <a:rPr kumimoji="0" lang="en-US" alt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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</a:tr>
              <a:tr h="1368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tg</a:t>
                      </a:r>
                      <a:r>
                        <a:rPr kumimoji="0" lang="en-US" alt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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685"/>
                    </a:solidFill>
                  </a:tcPr>
                </a:tc>
              </a:tr>
            </a:tbl>
          </a:graphicData>
        </a:graphic>
      </p:graphicFrame>
      <p:sp>
        <p:nvSpPr>
          <p:cNvPr id="22563" name="Rectangle 35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62" name="Object 34"/>
          <p:cNvGraphicFramePr>
            <a:graphicFrameLocks noChangeAspect="1"/>
          </p:cNvGraphicFramePr>
          <p:nvPr/>
        </p:nvGraphicFramePr>
        <p:xfrm>
          <a:off x="4792664" y="1890713"/>
          <a:ext cx="477837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Формула" r:id="rId3" imgW="152334" imgH="393529" progId="Equation.3">
                  <p:embed/>
                </p:oleObj>
              </mc:Choice>
              <mc:Fallback>
                <p:oleObj name="Формула" r:id="rId3" imgW="15233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2664" y="1890713"/>
                        <a:ext cx="477837" cy="1223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66" name="Rectangle 38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65" name="Object 37"/>
          <p:cNvGraphicFramePr>
            <a:graphicFrameLocks noChangeAspect="1"/>
          </p:cNvGraphicFramePr>
          <p:nvPr/>
        </p:nvGraphicFramePr>
        <p:xfrm>
          <a:off x="6456363" y="1916113"/>
          <a:ext cx="762000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Формула" r:id="rId5" imgW="266469" imgH="431425" progId="Equation.3">
                  <p:embed/>
                </p:oleObj>
              </mc:Choice>
              <mc:Fallback>
                <p:oleObj name="Формула" r:id="rId5" imgW="266469" imgH="43142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363" y="1916113"/>
                        <a:ext cx="762000" cy="1225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68" name="Rectangle 40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69" name="Object 41"/>
          <p:cNvGraphicFramePr>
            <a:graphicFrameLocks noChangeAspect="1"/>
          </p:cNvGraphicFramePr>
          <p:nvPr/>
        </p:nvGraphicFramePr>
        <p:xfrm>
          <a:off x="8688388" y="1844676"/>
          <a:ext cx="774700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Формула" r:id="rId7" imgW="253890" imgH="431613" progId="Equation.3">
                  <p:embed/>
                </p:oleObj>
              </mc:Choice>
              <mc:Fallback>
                <p:oleObj name="Формула" r:id="rId7" imgW="253890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8388" y="1844676"/>
                        <a:ext cx="774700" cy="1292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73" name="Object 45"/>
          <p:cNvGraphicFramePr>
            <a:graphicFrameLocks noChangeAspect="1"/>
          </p:cNvGraphicFramePr>
          <p:nvPr/>
        </p:nvGraphicFramePr>
        <p:xfrm>
          <a:off x="4656138" y="4652963"/>
          <a:ext cx="735012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Формула" r:id="rId9" imgW="253890" imgH="431613" progId="Equation.3">
                  <p:embed/>
                </p:oleObj>
              </mc:Choice>
              <mc:Fallback>
                <p:oleObj name="Формула" r:id="rId9" imgW="253890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4652963"/>
                        <a:ext cx="735012" cy="1223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76" name="Rectangle 48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75" name="Object 47"/>
          <p:cNvGraphicFramePr>
            <a:graphicFrameLocks noChangeAspect="1"/>
          </p:cNvGraphicFramePr>
          <p:nvPr/>
        </p:nvGraphicFramePr>
        <p:xfrm>
          <a:off x="8543926" y="4797426"/>
          <a:ext cx="9366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Формула" r:id="rId11" imgW="228600" imgH="228600" progId="Equation.3">
                  <p:embed/>
                </p:oleObj>
              </mc:Choice>
              <mc:Fallback>
                <p:oleObj name="Формула" r:id="rId11" imgW="228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3926" y="4797426"/>
                        <a:ext cx="936625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78" name="Object 50"/>
          <p:cNvGraphicFramePr>
            <a:graphicFrameLocks noChangeAspect="1"/>
          </p:cNvGraphicFramePr>
          <p:nvPr/>
        </p:nvGraphicFramePr>
        <p:xfrm>
          <a:off x="8878889" y="3265488"/>
          <a:ext cx="477837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Формула" r:id="rId13" imgW="152334" imgH="393529" progId="Equation.3">
                  <p:embed/>
                </p:oleObj>
              </mc:Choice>
              <mc:Fallback>
                <p:oleObj name="Формула" r:id="rId13" imgW="15233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8889" y="3265488"/>
                        <a:ext cx="477837" cy="1223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79" name="Object 51"/>
          <p:cNvGraphicFramePr>
            <a:graphicFrameLocks noChangeAspect="1"/>
          </p:cNvGraphicFramePr>
          <p:nvPr/>
        </p:nvGraphicFramePr>
        <p:xfrm>
          <a:off x="6527800" y="3284538"/>
          <a:ext cx="762000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Формула" r:id="rId14" imgW="266469" imgH="431425" progId="Equation.3">
                  <p:embed/>
                </p:oleObj>
              </mc:Choice>
              <mc:Fallback>
                <p:oleObj name="Формула" r:id="rId14" imgW="266469" imgH="43142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0" y="3284538"/>
                        <a:ext cx="762000" cy="1225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80" name="Object 52"/>
          <p:cNvGraphicFramePr>
            <a:graphicFrameLocks noChangeAspect="1"/>
          </p:cNvGraphicFramePr>
          <p:nvPr/>
        </p:nvGraphicFramePr>
        <p:xfrm>
          <a:off x="4727575" y="3284539"/>
          <a:ext cx="774700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Формула" r:id="rId15" imgW="253890" imgH="431613" progId="Equation.3">
                  <p:embed/>
                </p:oleObj>
              </mc:Choice>
              <mc:Fallback>
                <p:oleObj name="Формула" r:id="rId15" imgW="253890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5" y="3284539"/>
                        <a:ext cx="774700" cy="1292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83" name="Group 55"/>
          <p:cNvGrpSpPr>
            <a:grpSpLocks/>
          </p:cNvGrpSpPr>
          <p:nvPr/>
        </p:nvGrpSpPr>
        <p:grpSpPr bwMode="auto">
          <a:xfrm>
            <a:off x="10172700" y="112713"/>
            <a:ext cx="395288" cy="360362"/>
            <a:chOff x="4740" y="300"/>
            <a:chExt cx="249" cy="227"/>
          </a:xfrm>
        </p:grpSpPr>
        <p:sp>
          <p:nvSpPr>
            <p:cNvPr id="22584" name="AutoShape 56">
              <a:hlinkClick r:id="" action="ppaction://hlinkshowjump?jump=endshow" highlightClick="1"/>
            </p:cNvPr>
            <p:cNvSpPr>
              <a:spLocks noChangeArrowheads="1"/>
            </p:cNvSpPr>
            <p:nvPr/>
          </p:nvSpPr>
          <p:spPr bwMode="auto">
            <a:xfrm rot="10800000" flipV="1">
              <a:off x="4740" y="300"/>
              <a:ext cx="249" cy="227"/>
            </a:xfrm>
            <a:prstGeom prst="actionButtonBlank">
              <a:avLst/>
            </a:prstGeom>
            <a:solidFill>
              <a:srgbClr val="CC3300"/>
            </a:solidFill>
            <a:ln w="3175">
              <a:solidFill>
                <a:srgbClr val="969696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2585" name="Group 57"/>
            <p:cNvGrpSpPr>
              <a:grpSpLocks/>
            </p:cNvGrpSpPr>
            <p:nvPr/>
          </p:nvGrpSpPr>
          <p:grpSpPr bwMode="auto">
            <a:xfrm>
              <a:off x="4785" y="346"/>
              <a:ext cx="159" cy="136"/>
              <a:chOff x="5477" y="76"/>
              <a:chExt cx="202" cy="196"/>
            </a:xfrm>
          </p:grpSpPr>
          <p:grpSp>
            <p:nvGrpSpPr>
              <p:cNvPr id="22586" name="Group 58"/>
              <p:cNvGrpSpPr>
                <a:grpSpLocks/>
              </p:cNvGrpSpPr>
              <p:nvPr/>
            </p:nvGrpSpPr>
            <p:grpSpPr bwMode="auto">
              <a:xfrm>
                <a:off x="5477" y="76"/>
                <a:ext cx="202" cy="196"/>
                <a:chOff x="5452" y="50"/>
                <a:chExt cx="251" cy="245"/>
              </a:xfrm>
            </p:grpSpPr>
            <p:sp>
              <p:nvSpPr>
                <p:cNvPr id="22587" name="AutoShape 59"/>
                <p:cNvSpPr>
                  <a:spLocks noChangeArrowheads="1"/>
                </p:cNvSpPr>
                <p:nvPr/>
              </p:nvSpPr>
              <p:spPr bwMode="auto">
                <a:xfrm>
                  <a:off x="5452" y="50"/>
                  <a:ext cx="251" cy="245"/>
                </a:xfrm>
                <a:prstGeom prst="roundRect">
                  <a:avLst>
                    <a:gd name="adj" fmla="val 12245"/>
                  </a:avLst>
                </a:prstGeom>
                <a:solidFill>
                  <a:schemeClr val="hlink"/>
                </a:solidFill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88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5495" y="94"/>
                  <a:ext cx="161" cy="161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89" name="Line 61"/>
                <p:cNvSpPr>
                  <a:spLocks noChangeShapeType="1"/>
                </p:cNvSpPr>
                <p:nvPr/>
              </p:nvSpPr>
              <p:spPr bwMode="auto">
                <a:xfrm flipH="1" flipV="1">
                  <a:off x="5497" y="92"/>
                  <a:ext cx="161" cy="161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2590" name="Rectangle 62">
                <a:hlinkClick r:id="" action="ppaction://hlinkshowjump?jump=endshow"/>
              </p:cNvPr>
              <p:cNvSpPr>
                <a:spLocks noChangeArrowheads="1"/>
              </p:cNvSpPr>
              <p:nvPr/>
            </p:nvSpPr>
            <p:spPr bwMode="auto">
              <a:xfrm>
                <a:off x="5479" y="83"/>
                <a:ext cx="194" cy="184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2591" name="AutoShape 63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9474201" y="6122988"/>
            <a:ext cx="790575" cy="620712"/>
          </a:xfrm>
          <a:prstGeom prst="actionButtonReturn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9968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                                                        .</a:t>
            </a:r>
            <a:endParaRPr lang="en-US" dirty="0"/>
          </a:p>
        </p:txBody>
      </p:sp>
      <p:pic>
        <p:nvPicPr>
          <p:cNvPr id="4" name="Объект 3" descr="C:\Documents and Settings\User\Мои документы\Мои рисунки\г3.bmp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2852936"/>
            <a:ext cx="4104456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997819" y="1042677"/>
            <a:ext cx="6912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В прямоугольном равнобедренном треугольнике гипотенуза равна 5 см. Найдите катеты.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7927" y="2924945"/>
            <a:ext cx="3936505" cy="3667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         </a:t>
            </a:r>
            <a:r>
              <a:rPr lang="ru-RU" sz="2000" b="1" dirty="0">
                <a:solidFill>
                  <a:srgbClr val="C00000"/>
                </a:solidFill>
              </a:rPr>
              <a:t>Решение: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Т.к. треугольник прямоугольный равнобедренный, то углы А и В равны, и равны по 45°. </a:t>
            </a:r>
            <a:endParaRPr lang="ru-RU" sz="2000" dirty="0">
              <a:latin typeface="Times New Roman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АС= АВ·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sin45°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=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ru-RU" sz="2000" dirty="0">
              <a:latin typeface="Times New Roman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latin typeface="Times New Roman"/>
                <a:ea typeface="Calibri"/>
                <a:cs typeface="Times New Roman"/>
              </a:rPr>
              <a:t>=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5·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    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=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      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см.</a:t>
            </a:r>
          </a:p>
          <a:p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/>
          </p:nvPr>
        </p:nvGraphicFramePr>
        <p:xfrm>
          <a:off x="6960097" y="5517232"/>
          <a:ext cx="444755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Формула" r:id="rId4" imgW="266400" imgH="431640" progId="Equation.3">
                  <p:embed/>
                </p:oleObj>
              </mc:Choice>
              <mc:Fallback>
                <p:oleObj name="Формула" r:id="rId4" imgW="2664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0097" y="5517232"/>
                        <a:ext cx="444755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7536160" y="5517232"/>
          <a:ext cx="605714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Формула" r:id="rId6" imgW="330120" imgH="431640" progId="Equation.3">
                  <p:embed/>
                </p:oleObj>
              </mc:Choice>
              <mc:Fallback>
                <p:oleObj name="Формула" r:id="rId6" imgW="3301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36160" y="5517232"/>
                        <a:ext cx="605714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836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709679" cy="1676400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2.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«В прямоугольном треугольнике с гипотенузой </a:t>
            </a:r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углом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найдите катет, противолежащий этому углу».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233838" y="2532064"/>
                <a:ext cx="8596668" cy="388077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3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Решение:</a:t>
                </a:r>
                <a:r>
                  <a:rPr lang="ru-RU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так как необходимо найти противолежащий катет, то воспользуемся для его </a:t>
                </a:r>
                <a:r>
                  <a:rPr lang="ru-RU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нахождения </a:t>
                </a:r>
                <a:r>
                  <a:rPr lang="ru-RU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синусом 60</a:t>
                </a:r>
                <a:r>
                  <a:rPr lang="ru-RU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n-US" sz="3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3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3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33838" y="2532064"/>
                <a:ext cx="8596668" cy="3880773"/>
              </a:xfrm>
              <a:blipFill rotWithShape="0">
                <a:blip r:embed="rId2"/>
                <a:stretch>
                  <a:fillRect l="-2126" t="-25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79973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</TotalTime>
  <Words>114</Words>
  <Application>Microsoft Office PowerPoint</Application>
  <PresentationFormat>Широкоэкранный</PresentationFormat>
  <Paragraphs>19</Paragraphs>
  <Slides>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4" baseType="lpstr">
      <vt:lpstr>Arial</vt:lpstr>
      <vt:lpstr>Calibri</vt:lpstr>
      <vt:lpstr>Cambria Math</vt:lpstr>
      <vt:lpstr>Symbol</vt:lpstr>
      <vt:lpstr>Times New Roman</vt:lpstr>
      <vt:lpstr>Trebuchet MS</vt:lpstr>
      <vt:lpstr>Wingdings 3</vt:lpstr>
      <vt:lpstr>Грань</vt:lpstr>
      <vt:lpstr>Microsoft Equation 3.0</vt:lpstr>
      <vt:lpstr>Формула</vt:lpstr>
      <vt:lpstr>Тема: Значения синуса, косинуса, тангенса, котангенса для углов 30º, 45º, 60º.</vt:lpstr>
      <vt:lpstr>Презентация PowerPoint</vt:lpstr>
      <vt:lpstr>                                                                     .</vt:lpstr>
      <vt:lpstr>Задача 2. «В прямоугольном треугольнике с гипотенузой а и углом 60° найдите катет, противолежащий этому углу».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Тептярев</dc:creator>
  <cp:lastModifiedBy>Александр Тептярев</cp:lastModifiedBy>
  <cp:revision>4</cp:revision>
  <dcterms:created xsi:type="dcterms:W3CDTF">2017-09-23T16:16:44Z</dcterms:created>
  <dcterms:modified xsi:type="dcterms:W3CDTF">2017-09-23T16:58:40Z</dcterms:modified>
</cp:coreProperties>
</file>